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1034" r:id="rId2"/>
    <p:sldId id="1039" r:id="rId3"/>
    <p:sldId id="1035" r:id="rId4"/>
    <p:sldId id="1036" r:id="rId5"/>
    <p:sldId id="570" r:id="rId6"/>
    <p:sldId id="574" r:id="rId7"/>
    <p:sldId id="575" r:id="rId8"/>
    <p:sldId id="576" r:id="rId9"/>
    <p:sldId id="1040" r:id="rId10"/>
    <p:sldId id="1037" r:id="rId11"/>
    <p:sldId id="1041" r:id="rId12"/>
    <p:sldId id="1038" r:id="rId13"/>
    <p:sldId id="1043" r:id="rId14"/>
    <p:sldId id="782" r:id="rId15"/>
    <p:sldId id="104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49CF-59C6-EB41-B782-046C7E8B98D9}">
          <p14:sldIdLst>
            <p14:sldId id="1034"/>
            <p14:sldId id="1039"/>
            <p14:sldId id="1035"/>
            <p14:sldId id="1036"/>
            <p14:sldId id="570"/>
            <p14:sldId id="574"/>
            <p14:sldId id="575"/>
            <p14:sldId id="576"/>
            <p14:sldId id="1040"/>
            <p14:sldId id="1037"/>
            <p14:sldId id="1041"/>
            <p14:sldId id="1038"/>
            <p14:sldId id="1043"/>
          </p14:sldIdLst>
        </p14:section>
        <p14:section name="Conclusion" id="{17C5B0FB-FACE-9E4C-B506-090B780D7D28}">
          <p14:sldIdLst>
            <p14:sldId id="782"/>
            <p14:sldId id="10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  <a:srgbClr val="0096FF"/>
    <a:srgbClr val="001FD2"/>
    <a:srgbClr val="0068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21DB0-7D3F-BB48-BE65-BED3EA64E617}" v="3224" dt="2025-06-27T08:51:2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2048"/>
  </p:normalViewPr>
  <p:slideViewPr>
    <p:cSldViewPr snapToGrid="0">
      <p:cViewPr varScale="1">
        <p:scale>
          <a:sx n="200" d="100"/>
          <a:sy n="200" d="100"/>
        </p:scale>
        <p:origin x="2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10D5-DCFC-BD6C-C506-050010C7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85-164A-FB5A-7174-00AD89A10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33E5-1E4E-5858-93AC-CD69ACCCA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2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2E75934-EBF0-2579-5574-779CBBE01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904" y="6361632"/>
            <a:ext cx="3519656" cy="483556"/>
          </a:xfrm>
          <a:prstGeom prst="rect">
            <a:avLst/>
          </a:prstGeom>
        </p:spPr>
      </p:pic>
      <p:pic>
        <p:nvPicPr>
          <p:cNvPr id="9" name="Picture 8" descr="A circular logo with text on it&#10;&#10;Description automatically generated">
            <a:extLst>
              <a:ext uri="{FF2B5EF4-FFF2-40B4-BE49-F238E27FC236}">
                <a16:creationId xmlns:a16="http://schemas.microsoft.com/office/drawing/2014/main" id="{C46AEEDF-3F64-A700-7735-69A87FC01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597" y="5444842"/>
            <a:ext cx="1427745" cy="1400347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7BD66FB7-280C-F925-E8F0-45371FD8E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4836" y="5414305"/>
            <a:ext cx="1427745" cy="1430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</a:t>
            </a:r>
            <a:r>
              <a:rPr lang="en-US" altLang="ko-KR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7C39C31-41B1-DF4F-B012-96F3351D6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NanumSquare ExtraBold" panose="020B0600000101010101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DB1E-B54B-9EF2-AA90-D532BDB0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C24-9347-7566-097E-2C6AE08A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/>
              <a:t>AI Security:</a:t>
            </a:r>
            <a:br>
              <a:rPr lang="en-US" dirty="0"/>
            </a:br>
            <a:r>
              <a:rPr lang="en-US" sz="3600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49C8-DEE6-8F79-425B-AA505855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6"/>
            <a:ext cx="9144000" cy="1938829"/>
          </a:xfrm>
        </p:spPr>
        <p:txBody>
          <a:bodyPr>
            <a:normAutofit fontScale="62500" lnSpcReduction="20000"/>
          </a:bodyPr>
          <a:lstStyle/>
          <a:p>
            <a:r>
              <a:rPr lang="en-US" sz="4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Sangdon Park</a:t>
            </a:r>
          </a:p>
          <a:p>
            <a:r>
              <a:rPr lang="en-US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Assistant Professor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Machine Learning Lab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Graduate School of AI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GSAI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Computer Science and Engineering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4571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2BC2-7627-A955-BF8A-9A9F7023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78F8-EB3F-9AB5-CA56-8AC6536A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2471-2647-4B80-0A2B-43C55786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HW1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non-generative</a:t>
            </a:r>
            <a:r>
              <a:rPr lang="en-KR" dirty="0"/>
              <a:t> model</a:t>
            </a:r>
          </a:p>
          <a:p>
            <a:pPr lvl="2"/>
            <a:r>
              <a:rPr lang="en-US" dirty="0"/>
              <a:t>Image c</a:t>
            </a:r>
            <a:r>
              <a:rPr lang="en-KR" dirty="0"/>
              <a:t>lassifiers, regressors, object detectors, …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2"/>
            <a:r>
              <a:rPr lang="en-US" dirty="0"/>
              <a:t>You can implement an existing method -- no penalty</a:t>
            </a:r>
            <a:endParaRPr lang="en-KR" dirty="0"/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</a:t>
            </a:r>
            <a:r>
              <a:rPr lang="en-US" dirty="0"/>
              <a:t>also </a:t>
            </a:r>
            <a:r>
              <a:rPr lang="en-KR" dirty="0"/>
              <a:t>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r>
              <a:rPr lang="en-KR" dirty="0"/>
              <a:t>Probably we may not find novel attack goals or attack methods; that’s fine. </a:t>
            </a:r>
          </a:p>
        </p:txBody>
      </p:sp>
    </p:spTree>
    <p:extLst>
      <p:ext uri="{BB962C8B-B14F-4D97-AF65-F5344CB8AC3E}">
        <p14:creationId xmlns:p14="http://schemas.microsoft.com/office/powerpoint/2010/main" val="375426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84E7-6263-1290-7574-8FB1C052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AAB-1FAC-4397-F84D-962BA5FF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298A-0C0C-650E-389D-4EFAFE48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HW2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generative</a:t>
            </a:r>
            <a:r>
              <a:rPr lang="en-KR" dirty="0"/>
              <a:t> model</a:t>
            </a:r>
          </a:p>
          <a:p>
            <a:pPr lvl="2"/>
            <a:r>
              <a:rPr lang="en-KR" dirty="0"/>
              <a:t>LLMs, LRMs, LCMs, diffusion models, VLMs, VLAs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 </a:t>
            </a:r>
            <a:r>
              <a:rPr lang="en-KR" dirty="0"/>
              <a:t>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411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A19E-DC35-E09B-3C27-0B5069B1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A8B1-7989-2950-CAF1-BAEE0547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</a:t>
            </a:r>
            <a:r>
              <a:rPr lang="en-US" dirty="0" err="1"/>
              <a:t>i</a:t>
            </a:r>
            <a:r>
              <a:rPr lang="en-KR" dirty="0"/>
              <a:t>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6CE3-5F2B-CF78-FB1B-78ACF0F8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Use </a:t>
            </a:r>
            <a:r>
              <a:rPr lang="en-KR" dirty="0">
                <a:solidFill>
                  <a:srgbClr val="C00000"/>
                </a:solidFill>
              </a:rPr>
              <a:t>OpenClaw</a:t>
            </a:r>
            <a:r>
              <a:rPr lang="en-KR" dirty="0"/>
              <a:t> for your victim AI model</a:t>
            </a:r>
          </a:p>
          <a:p>
            <a:r>
              <a:rPr lang="en-KR" dirty="0"/>
              <a:t>Define an attack goal (~= a security goal)</a:t>
            </a:r>
          </a:p>
          <a:p>
            <a:r>
              <a:rPr lang="en-KR" dirty="0">
                <a:solidFill>
                  <a:srgbClr val="C00000"/>
                </a:solidFill>
              </a:rPr>
              <a:t>Propose</a:t>
            </a:r>
            <a:r>
              <a:rPr lang="en-KR" dirty="0"/>
              <a:t> an attacker to ach</a:t>
            </a:r>
            <a:r>
              <a:rPr lang="en-US" dirty="0" err="1"/>
              <a:t>ieve</a:t>
            </a:r>
            <a:r>
              <a:rPr lang="en-KR" dirty="0"/>
              <a:t> the attack goal</a:t>
            </a:r>
          </a:p>
          <a:p>
            <a:pPr lvl="1"/>
            <a:r>
              <a:rPr lang="en-KR" dirty="0"/>
              <a:t>Justify why your attacker is novel via table comparison</a:t>
            </a:r>
          </a:p>
          <a:p>
            <a:pPr lvl="1"/>
            <a:r>
              <a:rPr lang="en-KR" dirty="0"/>
              <a:t>Again, you can brainstorm with GenAI on novel ideas. </a:t>
            </a:r>
          </a:p>
          <a:p>
            <a:r>
              <a:rPr lang="en-KR" dirty="0"/>
              <a:t>Present your method in about 30 mins</a:t>
            </a:r>
          </a:p>
          <a:p>
            <a:pPr lvl="1"/>
            <a:r>
              <a:rPr lang="en-US" dirty="0"/>
              <a:t>Y</a:t>
            </a:r>
            <a:r>
              <a:rPr lang="en-KR" dirty="0"/>
              <a:t>ou can share your failure experience </a:t>
            </a:r>
            <a:r>
              <a:rPr lang="en-KR" dirty="0">
                <a:solidFill>
                  <a:srgbClr val="C00000"/>
                </a:solidFill>
              </a:rPr>
              <a:t>but has a little penalty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Your method is consdered to be novel if ChatGPT says so.</a:t>
            </a:r>
          </a:p>
          <a:p>
            <a:r>
              <a:rPr lang="en-US" altLang="ko-KR" sz="1100" dirty="0">
                <a:solidFill>
                  <a:srgbClr val="00B050"/>
                </a:solidFill>
              </a:rPr>
              <a:t>(optional) W</a:t>
            </a:r>
            <a:r>
              <a:rPr lang="en-KR" sz="1100" dirty="0">
                <a:solidFill>
                  <a:srgbClr val="00B050"/>
                </a:solidFill>
              </a:rPr>
              <a:t>rite a paper in the case of undergrads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1468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041B-7700-1BA1-C73A-0A8BA9D5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51105-E506-905E-CFAC-65392160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5D350-6D0B-AB8D-9965-9F927F8D9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Welcome any feedback on the HW/Project style</a:t>
            </a:r>
          </a:p>
        </p:txBody>
      </p:sp>
    </p:spTree>
    <p:extLst>
      <p:ext uri="{BB962C8B-B14F-4D97-AF65-F5344CB8AC3E}">
        <p14:creationId xmlns:p14="http://schemas.microsoft.com/office/powerpoint/2010/main" val="36638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35813-BC20-DBB4-EDF7-84DC0BF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EEAC7-1FEA-68C5-839D-92B4E81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69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ADA661-99DC-80EE-30A3-243F143A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0791-6EB6-FD19-7C84-ED8566B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55DE-165B-E8D7-232F-93B64011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HW3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agentic AI</a:t>
            </a:r>
            <a:r>
              <a:rPr lang="en-KR" dirty="0"/>
              <a:t> model</a:t>
            </a:r>
          </a:p>
          <a:p>
            <a:pPr lvl="2"/>
            <a:r>
              <a:rPr lang="en-US" dirty="0" err="1"/>
              <a:t>OpenClaw</a:t>
            </a:r>
            <a:endParaRPr lang="en-KR" dirty="0"/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</a:t>
            </a:r>
            <a:r>
              <a:rPr lang="en-KR" dirty="0"/>
              <a:t>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</a:t>
            </a:r>
          </a:p>
        </p:txBody>
      </p:sp>
    </p:spTree>
    <p:extLst>
      <p:ext uri="{BB962C8B-B14F-4D97-AF65-F5344CB8AC3E}">
        <p14:creationId xmlns:p14="http://schemas.microsoft.com/office/powerpoint/2010/main" val="147987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82B3-3153-222E-42CE-26627B3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E95B-BEC5-2367-72D1-65C74F66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Sechan Lee (GSAI)</a:t>
            </a:r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7C390AA0-3CE7-5F9B-99CF-608243120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8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34C9-CC60-8893-D484-3C5DFD3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C66A-16F8-AC95-EECC-4B08A129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No Official Textbook</a:t>
            </a:r>
          </a:p>
        </p:txBody>
      </p:sp>
    </p:spTree>
    <p:extLst>
      <p:ext uri="{BB962C8B-B14F-4D97-AF65-F5344CB8AC3E}">
        <p14:creationId xmlns:p14="http://schemas.microsoft.com/office/powerpoint/2010/main" val="189912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02E8-7766-B895-865C-B1057BF3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4B0E-B747-6167-09CB-FB8009D1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51EB-5C4F-AA27-04E2-3BA96F4F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KR" dirty="0"/>
              <a:t>Assignment / Presentation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80%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HW1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HW2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Final Project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50%</a:t>
            </a:r>
            <a:r>
              <a:rPr lang="en-KR" dirty="0"/>
              <a:t>)</a:t>
            </a:r>
          </a:p>
          <a:p>
            <a:pPr lvl="1"/>
            <a:endParaRPr lang="en-KR" dirty="0"/>
          </a:p>
          <a:p>
            <a:r>
              <a:rPr lang="en-KR" dirty="0"/>
              <a:t>Participation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5%</a:t>
            </a:r>
            <a:r>
              <a:rPr lang="en-KR" dirty="0"/>
              <a:t> for each (question, answer) pair</a:t>
            </a:r>
          </a:p>
          <a:p>
            <a:pPr lvl="1"/>
            <a:endParaRPr lang="en-KR" dirty="0"/>
          </a:p>
          <a:p>
            <a:r>
              <a:rPr lang="en-US" dirty="0"/>
              <a:t>Attendance</a:t>
            </a:r>
          </a:p>
          <a:p>
            <a:pPr lvl="1"/>
            <a:r>
              <a:rPr lang="en-US" dirty="0"/>
              <a:t>Not part of grading if you satisfy the university rule.</a:t>
            </a:r>
          </a:p>
          <a:p>
            <a:pPr lvl="2"/>
            <a:r>
              <a:rPr lang="en-US" dirty="0"/>
              <a:t>Use the auto check-in system.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Grad students – recommend to audit.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5216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6150-B1C4-FC79-3472-D7204F71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8760-8B4D-2B58-A0D1-5DB3A38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10818-CA12-39A2-8A32-392CDFF6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Should We Use A Car?</a:t>
            </a:r>
          </a:p>
          <a:p>
            <a:pPr lvl="1"/>
            <a:endParaRPr lang="en-KR" dirty="0"/>
          </a:p>
        </p:txBody>
      </p:sp>
      <p:pic>
        <p:nvPicPr>
          <p:cNvPr id="4" name="Picture 3" descr="A map with a blue line&#10;&#10;AI-generated content may be incorrect.">
            <a:extLst>
              <a:ext uri="{FF2B5EF4-FFF2-40B4-BE49-F238E27FC236}">
                <a16:creationId xmlns:a16="http://schemas.microsoft.com/office/drawing/2014/main" id="{2FEC19F0-D27E-80AC-23B4-DA3FB3CA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37" t="15041"/>
          <a:stretch>
            <a:fillRect/>
          </a:stretch>
        </p:blipFill>
        <p:spPr>
          <a:xfrm>
            <a:off x="968190" y="2176441"/>
            <a:ext cx="5009028" cy="4350158"/>
          </a:xfrm>
          <a:prstGeom prst="rect">
            <a:avLst/>
          </a:prstGeom>
        </p:spPr>
      </p:pic>
      <p:pic>
        <p:nvPicPr>
          <p:cNvPr id="5" name="Picture 4" descr="A map with a route&#10;&#10;AI-generated content may be incorrect.">
            <a:extLst>
              <a:ext uri="{FF2B5EF4-FFF2-40B4-BE49-F238E27FC236}">
                <a16:creationId xmlns:a16="http://schemas.microsoft.com/office/drawing/2014/main" id="{F6A992EF-6DBB-C84F-E8F4-3F77774F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96" y="2176441"/>
            <a:ext cx="5474774" cy="43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CFA8-4451-A4D8-C19B-F530BB7B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76CD9E-B06E-217C-13C1-6598EFEB2E8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CEEA8031-5623-EC58-29A5-2240FB15E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A5776-4318-F0E8-D343-E1A9D8A3FB50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9" name="Picture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CE690DB-B3BE-1FBF-DD36-04541FC4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66" y="1343728"/>
            <a:ext cx="4542057" cy="4936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4E2818-D386-0BE2-0AD8-92B64409DED0}"/>
              </a:ext>
            </a:extLst>
          </p:cNvPr>
          <p:cNvSpPr/>
          <p:nvPr/>
        </p:nvSpPr>
        <p:spPr>
          <a:xfrm>
            <a:off x="6031559" y="4834217"/>
            <a:ext cx="4436975" cy="13917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6240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3520-2FD6-7874-ADBB-BF28CD99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2F3EC-05D2-6EED-A748-E15568DAE59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5" name="Picture 2" descr="Steve Jennings">
              <a:extLst>
                <a:ext uri="{FF2B5EF4-FFF2-40B4-BE49-F238E27FC236}">
                  <a16:creationId xmlns:a16="http://schemas.microsoft.com/office/drawing/2014/main" id="{A627C036-3D72-A924-B05D-FD4F7E171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E49E3-58F4-760D-8367-513A07B10C8F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80DD79-2737-DA2D-42EF-8FAD96CDC5E6}"/>
              </a:ext>
            </a:extLst>
          </p:cNvPr>
          <p:cNvGrpSpPr/>
          <p:nvPr/>
        </p:nvGrpSpPr>
        <p:grpSpPr>
          <a:xfrm>
            <a:off x="6597561" y="2817070"/>
            <a:ext cx="4449103" cy="2502932"/>
            <a:chOff x="6727643" y="1487065"/>
            <a:chExt cx="4449103" cy="2502932"/>
          </a:xfrm>
        </p:grpSpPr>
        <p:pic>
          <p:nvPicPr>
            <p:cNvPr id="5122" name="Picture 2" descr="undefined">
              <a:extLst>
                <a:ext uri="{FF2B5EF4-FFF2-40B4-BE49-F238E27FC236}">
                  <a16:creationId xmlns:a16="http://schemas.microsoft.com/office/drawing/2014/main" id="{82761DF4-B9D5-E0D8-2253-8B988D3BA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643" y="1487065"/>
              <a:ext cx="4449103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516073-D7BF-9BE4-A3E6-9BB98897F674}"/>
                </a:ext>
              </a:extLst>
            </p:cNvPr>
            <p:cNvSpPr txBox="1"/>
            <p:nvPr/>
          </p:nvSpPr>
          <p:spPr>
            <a:xfrm>
              <a:off x="7498790" y="3620665"/>
              <a:ext cx="2906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Punchcard Programmer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877E5-1E85-5201-2B96-614CF4415437}"/>
              </a:ext>
            </a:extLst>
          </p:cNvPr>
          <p:cNvGrpSpPr/>
          <p:nvPr/>
        </p:nvGrpSpPr>
        <p:grpSpPr>
          <a:xfrm>
            <a:off x="6360914" y="2225240"/>
            <a:ext cx="5381822" cy="3317260"/>
            <a:chOff x="6322003" y="2217779"/>
            <a:chExt cx="5381822" cy="3317260"/>
          </a:xfrm>
        </p:grpSpPr>
        <p:sp>
          <p:nvSpPr>
            <p:cNvPr id="8" name="Multiply 7">
              <a:extLst>
                <a:ext uri="{FF2B5EF4-FFF2-40B4-BE49-F238E27FC236}">
                  <a16:creationId xmlns:a16="http://schemas.microsoft.com/office/drawing/2014/main" id="{D0738113-A6B0-8C6A-A3FC-C1885CEEFE21}"/>
                </a:ext>
              </a:extLst>
            </p:cNvPr>
            <p:cNvSpPr/>
            <p:nvPr/>
          </p:nvSpPr>
          <p:spPr>
            <a:xfrm>
              <a:off x="6322003" y="2217779"/>
              <a:ext cx="5381822" cy="331726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pic>
          <p:nvPicPr>
            <p:cNvPr id="5124" name="Picture 4" descr="MVKB • MV T3RMINAL GMK CYL">
              <a:extLst>
                <a:ext uri="{FF2B5EF4-FFF2-40B4-BE49-F238E27FC236}">
                  <a16:creationId xmlns:a16="http://schemas.microsoft.com/office/drawing/2014/main" id="{B910E03D-9C6F-2421-CF61-6AC465284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775" y="3131531"/>
              <a:ext cx="2660277" cy="1489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8877-EF3E-C04A-04EF-51987ABA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7095-964C-B98E-F403-EC13C39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FA3BA1-2D86-8832-1C2E-EF9149AAD9B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DCB9FAF5-6576-6B2F-458C-7BC7EDE71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2E1DC-51B7-A61C-73E2-E15286D677B5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6146" name="Picture 2" descr="Comic showing tech interviews: 2022 asks “Can you code FizzBuzz?” vs 2025 asks “Can you build an e-commerce platform?”">
            <a:extLst>
              <a:ext uri="{FF2B5EF4-FFF2-40B4-BE49-F238E27FC236}">
                <a16:creationId xmlns:a16="http://schemas.microsoft.com/office/drawing/2014/main" id="{3EFE13FD-5963-791E-7474-8D0C2AD0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2893"/>
            <a:ext cx="5156275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5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3A98-27E1-C94C-CB46-C6C6E829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F0B3-F25A-AACC-C498-DE9AA451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Coding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r>
              <a:rPr lang="en-KR" dirty="0"/>
              <a:t>QA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/>
          </a:p>
          <a:p>
            <a:r>
              <a:rPr lang="en-KR" dirty="0"/>
              <a:t>Whatever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endParaRPr lang="en-KR" dirty="0"/>
          </a:p>
          <a:p>
            <a:r>
              <a:rPr lang="en-KR" dirty="0"/>
              <a:t>Feel free to use </a:t>
            </a:r>
          </a:p>
          <a:p>
            <a:pPr lvl="1"/>
            <a:r>
              <a:rPr lang="en-KR" dirty="0"/>
              <a:t>However, intensitvely use it </a:t>
            </a:r>
            <a:r>
              <a:rPr lang="en-KR" sz="1200" dirty="0">
                <a:solidFill>
                  <a:srgbClr val="C00000"/>
                </a:solidFill>
              </a:rPr>
              <a:t>as your peers will use it and I’ll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>
                <a:solidFill>
                  <a:srgbClr val="C00000"/>
                </a:solidFill>
              </a:rPr>
              <a:t>use a relative grading system</a:t>
            </a:r>
            <a:r>
              <a:rPr lang="en-US" altLang="ko-KR" dirty="0"/>
              <a:t>. </a:t>
            </a:r>
            <a:endParaRPr lang="en-KR" dirty="0"/>
          </a:p>
          <a:p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625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31040</TotalTime>
  <Words>543</Words>
  <Application>Microsoft Macintosh PowerPoint</Application>
  <PresentationFormat>Widescreen</PresentationFormat>
  <Paragraphs>86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NanumGothic</vt:lpstr>
      <vt:lpstr>NanumSquare</vt:lpstr>
      <vt:lpstr>NanumSquare Bold</vt:lpstr>
      <vt:lpstr>NanumSquare ExtraBold</vt:lpstr>
      <vt:lpstr>Arial</vt:lpstr>
      <vt:lpstr>Calibri</vt:lpstr>
      <vt:lpstr>Helvetica</vt:lpstr>
      <vt:lpstr>Wingdings</vt:lpstr>
      <vt:lpstr>Office Theme</vt:lpstr>
      <vt:lpstr>AI Security: Course Logistics</vt:lpstr>
      <vt:lpstr>TA</vt:lpstr>
      <vt:lpstr>Textbook</vt:lpstr>
      <vt:lpstr>Grading</vt:lpstr>
      <vt:lpstr>GenAI Usage Policy Should We Use Generative AI?</vt:lpstr>
      <vt:lpstr>GenAI Usage Policy Should We Use Generative AI?</vt:lpstr>
      <vt:lpstr>GenAI Usage Policy Should We Use Generative AI?</vt:lpstr>
      <vt:lpstr>GenAI Usage Policy Should We Use Generative AI?</vt:lpstr>
      <vt:lpstr>GenAI Usage Policy</vt:lpstr>
      <vt:lpstr>Homeworks</vt:lpstr>
      <vt:lpstr>Homeworks</vt:lpstr>
      <vt:lpstr>Final Project</vt:lpstr>
      <vt:lpstr>Q&amp;A</vt:lpstr>
      <vt:lpstr>Q&amp;A</vt:lpstr>
      <vt:lpstr>Homeworks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257</cp:revision>
  <cp:lastPrinted>2026-02-12T12:38:01Z</cp:lastPrinted>
  <dcterms:created xsi:type="dcterms:W3CDTF">2021-12-02T23:45:04Z</dcterms:created>
  <dcterms:modified xsi:type="dcterms:W3CDTF">2026-02-26T04:28:15Z</dcterms:modified>
</cp:coreProperties>
</file>